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9" r:id="rId3"/>
    <p:sldId id="258" r:id="rId4"/>
    <p:sldId id="264" r:id="rId5"/>
    <p:sldId id="256" r:id="rId6"/>
    <p:sldId id="262" r:id="rId7"/>
    <p:sldId id="261" r:id="rId8"/>
    <p:sldId id="263" r:id="rId9"/>
    <p:sldId id="260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6" d="100"/>
          <a:sy n="56" d="100"/>
        </p:scale>
        <p:origin x="1637" y="5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gif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9416EE-C54A-4CDD-9A56-E56D797E4072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7119A-8D36-4443-B669-FFE42F635B7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37167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Mayor</a:t>
            </a:r>
            <a:r>
              <a:rPr lang="es-MX" baseline="0" dirty="0" smtClean="0"/>
              <a:t> tiempo de reacción en los datos experimentales y mayor cantidad de átomos al inicio por eso la diferencia de tamaños</a:t>
            </a:r>
            <a:br>
              <a:rPr lang="es-MX" baseline="0" dirty="0" smtClean="0"/>
            </a:br>
            <a:r>
              <a:rPr lang="es-MX" baseline="0" dirty="0" smtClean="0"/>
              <a:t>Sigue la tendencia a pH bajos pero a pH altos no esto puede ser debido a que no se están considerando suficientes parámetros por la falta de datos experimentales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7119A-8D36-4443-B669-FFE42F635B72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26338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7471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9289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901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6931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3867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08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0329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86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5410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12736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8308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02C6C-667C-42CC-82E0-BC7087201C96}" type="datetimeFigureOut">
              <a:rPr lang="es-MX" smtClean="0"/>
              <a:t>12/12/2017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6C60F-C7B9-4A62-A314-BCD30039C3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576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681" y="1122363"/>
            <a:ext cx="11743765" cy="2387600"/>
          </a:xfrm>
        </p:spPr>
        <p:txBody>
          <a:bodyPr>
            <a:normAutofit fontScale="90000"/>
          </a:bodyPr>
          <a:lstStyle/>
          <a:p>
            <a:r>
              <a:rPr lang="es-MX" dirty="0"/>
              <a:t/>
            </a:r>
            <a:br>
              <a:rPr lang="es-MX" dirty="0"/>
            </a:br>
            <a:r>
              <a:rPr lang="es-MX" dirty="0"/>
              <a:t> Simulación del control de tamaño de nanopartículas de paladio estabilizadas electrostáticamente.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endParaRPr lang="es-MX" dirty="0"/>
          </a:p>
          <a:p>
            <a:r>
              <a:rPr lang="es-MX" dirty="0"/>
              <a:t> Víctor Alfonso Ortiz </a:t>
            </a:r>
            <a:r>
              <a:rPr lang="es-MX" dirty="0" err="1"/>
              <a:t>Vergaraa,b</a:t>
            </a:r>
            <a:r>
              <a:rPr lang="es-MX" dirty="0"/>
              <a:t> </a:t>
            </a:r>
          </a:p>
          <a:p>
            <a:r>
              <a:rPr lang="es-MX" dirty="0" err="1"/>
              <a:t>a</a:t>
            </a:r>
            <a:r>
              <a:rPr lang="es-MX" i="1" dirty="0" err="1"/>
              <a:t>Centro</a:t>
            </a:r>
            <a:r>
              <a:rPr lang="es-MX" i="1" dirty="0"/>
              <a:t> de Innovación, Investigación y Desarrollo en Ingeniería y Tecnología, FIME, UANL, Apodaca Nuevo León, México </a:t>
            </a:r>
            <a:endParaRPr lang="es-MX" dirty="0"/>
          </a:p>
          <a:p>
            <a:r>
              <a:rPr lang="es-MX" dirty="0" err="1"/>
              <a:t>b</a:t>
            </a:r>
            <a:r>
              <a:rPr lang="es-MX" i="1" dirty="0" err="1"/>
              <a:t>Facultad</a:t>
            </a:r>
            <a:r>
              <a:rPr lang="es-MX" i="1" dirty="0"/>
              <a:t> de Ingeniería Mecánica y Eléctrica, UANL, San Nicolás de los Garza Nuevo León, México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97182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Introducción</a:t>
            </a:r>
            <a:endParaRPr lang="es-MX" dirty="0"/>
          </a:p>
        </p:txBody>
      </p:sp>
      <p:pic>
        <p:nvPicPr>
          <p:cNvPr id="6" name="Imagen 5"/>
          <p:cNvPicPr/>
          <p:nvPr/>
        </p:nvPicPr>
        <p:blipFill rotWithShape="1">
          <a:blip r:embed="rId2"/>
          <a:srcRect l="14145" t="24203" r="30702" b="5728"/>
          <a:stretch/>
        </p:blipFill>
        <p:spPr bwMode="auto">
          <a:xfrm>
            <a:off x="7584404" y="1362678"/>
            <a:ext cx="2757414" cy="19463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651787" y="1795218"/>
            <a:ext cx="4011882" cy="1062804"/>
            <a:chOff x="3726564" y="1584573"/>
            <a:chExt cx="4011882" cy="1062804"/>
          </a:xfrm>
        </p:grpSpPr>
        <p:pic>
          <p:nvPicPr>
            <p:cNvPr id="9" name="Picture 4" descr="Resultado de imagen para atomo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0805" y="1620774"/>
              <a:ext cx="379462" cy="3946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6" descr="Resultado de imagen para dn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03574" y="1726735"/>
              <a:ext cx="589878" cy="3539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Resultado de imagen para bacteria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0903" y="1675140"/>
              <a:ext cx="541908" cy="361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0" descr="Resultado de imagen para grano de sal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0295" y="1591868"/>
              <a:ext cx="448687" cy="4486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6" descr="Imagen relacionada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78933" y="1584573"/>
              <a:ext cx="459513" cy="447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4" name="Conector recto de flecha 13"/>
            <p:cNvCxnSpPr/>
            <p:nvPr/>
          </p:nvCxnSpPr>
          <p:spPr>
            <a:xfrm>
              <a:off x="3726564" y="2080866"/>
              <a:ext cx="3897326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upo 14"/>
            <p:cNvGrpSpPr/>
            <p:nvPr/>
          </p:nvGrpSpPr>
          <p:grpSpPr>
            <a:xfrm>
              <a:off x="3729915" y="2089418"/>
              <a:ext cx="3911016" cy="268887"/>
              <a:chOff x="3729915" y="2089418"/>
              <a:chExt cx="3911016" cy="268887"/>
            </a:xfrm>
          </p:grpSpPr>
          <p:sp>
            <p:nvSpPr>
              <p:cNvPr id="17" name="CuadroTexto 16"/>
              <p:cNvSpPr txBox="1"/>
              <p:nvPr/>
            </p:nvSpPr>
            <p:spPr>
              <a:xfrm>
                <a:off x="3729915" y="2112084"/>
                <a:ext cx="45076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-10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CuadroTexto 17"/>
              <p:cNvSpPr txBox="1"/>
              <p:nvPr/>
            </p:nvSpPr>
            <p:spPr>
              <a:xfrm>
                <a:off x="4079553" y="2109399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-9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CuadroTexto 18"/>
              <p:cNvSpPr txBox="1"/>
              <p:nvPr/>
            </p:nvSpPr>
            <p:spPr>
              <a:xfrm>
                <a:off x="4424380" y="2102904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-8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CuadroTexto 19"/>
              <p:cNvSpPr txBox="1"/>
              <p:nvPr/>
            </p:nvSpPr>
            <p:spPr>
              <a:xfrm>
                <a:off x="4810472" y="2102497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-7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CuadroTexto 20"/>
              <p:cNvSpPr txBox="1"/>
              <p:nvPr/>
            </p:nvSpPr>
            <p:spPr>
              <a:xfrm>
                <a:off x="5195362" y="2099302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-6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" name="CuadroTexto 21"/>
              <p:cNvSpPr txBox="1"/>
              <p:nvPr/>
            </p:nvSpPr>
            <p:spPr>
              <a:xfrm>
                <a:off x="5631310" y="2105958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-5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CuadroTexto 22"/>
              <p:cNvSpPr txBox="1"/>
              <p:nvPr/>
            </p:nvSpPr>
            <p:spPr>
              <a:xfrm>
                <a:off x="6112589" y="2096595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-4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CuadroTexto 23"/>
              <p:cNvSpPr txBox="1"/>
              <p:nvPr/>
            </p:nvSpPr>
            <p:spPr>
              <a:xfrm>
                <a:off x="6519248" y="2094194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-3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" name="CuadroTexto 24"/>
              <p:cNvSpPr txBox="1"/>
              <p:nvPr/>
            </p:nvSpPr>
            <p:spPr>
              <a:xfrm>
                <a:off x="6885841" y="2096261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-2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CuadroTexto 25"/>
              <p:cNvSpPr txBox="1"/>
              <p:nvPr/>
            </p:nvSpPr>
            <p:spPr>
              <a:xfrm>
                <a:off x="7241463" y="2089418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r>
                  <a:rPr lang="es-MX" sz="1000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-1</a:t>
                </a:r>
                <a:endParaRPr lang="es-ES" sz="1000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Cheurón 15"/>
            <p:cNvSpPr/>
            <p:nvPr/>
          </p:nvSpPr>
          <p:spPr>
            <a:xfrm rot="5400000">
              <a:off x="4128037" y="2351035"/>
              <a:ext cx="344827" cy="247858"/>
            </a:xfrm>
            <a:prstGeom prst="chevron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</p:grpSp>
      <p:sp>
        <p:nvSpPr>
          <p:cNvPr id="27" name="CuadroTexto 26"/>
          <p:cNvSpPr txBox="1"/>
          <p:nvPr/>
        </p:nvSpPr>
        <p:spPr>
          <a:xfrm>
            <a:off x="415376" y="2912008"/>
            <a:ext cx="20380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200" dirty="0" smtClean="0"/>
              <a:t>Área de la nanotecnología</a:t>
            </a:r>
            <a:endParaRPr lang="es-ES" sz="1200" dirty="0"/>
          </a:p>
        </p:txBody>
      </p:sp>
      <p:pic>
        <p:nvPicPr>
          <p:cNvPr id="28" name="Imagen 27"/>
          <p:cNvPicPr>
            <a:picLocks noChangeAspect="1"/>
          </p:cNvPicPr>
          <p:nvPr/>
        </p:nvPicPr>
        <p:blipFill rotWithShape="1">
          <a:blip r:embed="rId8"/>
          <a:srcRect l="32471" t="35462" r="32231" b="42375"/>
          <a:stretch/>
        </p:blipFill>
        <p:spPr>
          <a:xfrm>
            <a:off x="447607" y="3478519"/>
            <a:ext cx="4442060" cy="1568823"/>
          </a:xfrm>
          <a:prstGeom prst="rect">
            <a:avLst/>
          </a:prstGeom>
        </p:spPr>
      </p:pic>
      <p:sp>
        <p:nvSpPr>
          <p:cNvPr id="29" name="CuadroTexto 28"/>
          <p:cNvSpPr txBox="1"/>
          <p:nvPr/>
        </p:nvSpPr>
        <p:spPr>
          <a:xfrm>
            <a:off x="7374984" y="865186"/>
            <a:ext cx="317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Estabilización en nanopartículas</a:t>
            </a:r>
            <a:endParaRPr lang="es-MX" dirty="0"/>
          </a:p>
        </p:txBody>
      </p:sp>
      <p:sp>
        <p:nvSpPr>
          <p:cNvPr id="30" name="Rectángulo 29"/>
          <p:cNvSpPr/>
          <p:nvPr/>
        </p:nvSpPr>
        <p:spPr>
          <a:xfrm>
            <a:off x="6291366" y="6302205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b="0" i="0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P.H.J. </a:t>
            </a:r>
            <a:r>
              <a:rPr lang="en-US" sz="1000" b="0" i="0" u="none" strike="noStrike" baseline="0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Turkevich</a:t>
            </a:r>
            <a:r>
              <a:rPr lang="en-US" sz="1000" b="0" i="0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, John; Cooper, A study of the nucleation and growth process in the synthesis of colloidal gold, Discuss. Faraday Soc. 55 (1951) 55–75. doi:10.1039/df9511100055. </a:t>
            </a:r>
            <a:endParaRPr lang="es-MX" sz="1000" dirty="0"/>
          </a:p>
        </p:txBody>
      </p:sp>
      <p:sp>
        <p:nvSpPr>
          <p:cNvPr id="31" name="CuadroTexto 30"/>
          <p:cNvSpPr txBox="1"/>
          <p:nvPr/>
        </p:nvSpPr>
        <p:spPr>
          <a:xfrm>
            <a:off x="7374984" y="3478519"/>
            <a:ext cx="2757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Estabilización electrostática</a:t>
            </a:r>
            <a:endParaRPr lang="es-MX" dirty="0"/>
          </a:p>
        </p:txBody>
      </p:sp>
      <p:sp>
        <p:nvSpPr>
          <p:cNvPr id="32" name="Rectángulo 31"/>
          <p:cNvSpPr/>
          <p:nvPr/>
        </p:nvSpPr>
        <p:spPr>
          <a:xfrm>
            <a:off x="6291366" y="5793307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b="0" i="0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H. </a:t>
            </a:r>
            <a:r>
              <a:rPr lang="en-US" sz="1000" b="0" i="0" u="none" strike="noStrike" baseline="0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Gleiter</a:t>
            </a:r>
            <a:r>
              <a:rPr lang="en-US" sz="1000" b="0" i="0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, Nanostructured materials: basic concepts and microstructure, </a:t>
            </a:r>
            <a:r>
              <a:rPr lang="en-US" sz="1000" b="0" i="0" u="none" strike="noStrike" baseline="0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Acta</a:t>
            </a:r>
            <a:r>
              <a:rPr lang="en-US" sz="1000" b="0" i="0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 Mater. 48 (2000) 1–29. doi:10.1016/S1359-6454(99)00285-2. </a:t>
            </a:r>
            <a:endParaRPr lang="es-MX" sz="1000" dirty="0"/>
          </a:p>
        </p:txBody>
      </p:sp>
      <p:sp>
        <p:nvSpPr>
          <p:cNvPr id="33" name="Elipse 32"/>
          <p:cNvSpPr/>
          <p:nvPr/>
        </p:nvSpPr>
        <p:spPr>
          <a:xfrm>
            <a:off x="8444753" y="4213412"/>
            <a:ext cx="720000" cy="720000"/>
          </a:xfrm>
          <a:prstGeom prst="ellipse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Más 33"/>
          <p:cNvSpPr/>
          <p:nvPr/>
        </p:nvSpPr>
        <p:spPr>
          <a:xfrm>
            <a:off x="8207956" y="4056147"/>
            <a:ext cx="261834" cy="29583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Más 34"/>
          <p:cNvSpPr/>
          <p:nvPr/>
        </p:nvSpPr>
        <p:spPr>
          <a:xfrm>
            <a:off x="8902919" y="3997563"/>
            <a:ext cx="261834" cy="29583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Más 35"/>
          <p:cNvSpPr/>
          <p:nvPr/>
        </p:nvSpPr>
        <p:spPr>
          <a:xfrm>
            <a:off x="9270633" y="4344293"/>
            <a:ext cx="261834" cy="29583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Más 36"/>
          <p:cNvSpPr/>
          <p:nvPr/>
        </p:nvSpPr>
        <p:spPr>
          <a:xfrm>
            <a:off x="8170977" y="4370685"/>
            <a:ext cx="261834" cy="29583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Más 37"/>
          <p:cNvSpPr/>
          <p:nvPr/>
        </p:nvSpPr>
        <p:spPr>
          <a:xfrm>
            <a:off x="8564402" y="3965208"/>
            <a:ext cx="261834" cy="29583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Más 38"/>
          <p:cNvSpPr/>
          <p:nvPr/>
        </p:nvSpPr>
        <p:spPr>
          <a:xfrm>
            <a:off x="8231296" y="4726898"/>
            <a:ext cx="261834" cy="29583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Más 39"/>
          <p:cNvSpPr/>
          <p:nvPr/>
        </p:nvSpPr>
        <p:spPr>
          <a:xfrm>
            <a:off x="8542919" y="4942759"/>
            <a:ext cx="261834" cy="29583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Más 40"/>
          <p:cNvSpPr/>
          <p:nvPr/>
        </p:nvSpPr>
        <p:spPr>
          <a:xfrm>
            <a:off x="8902919" y="4959712"/>
            <a:ext cx="261834" cy="29583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Más 41"/>
          <p:cNvSpPr/>
          <p:nvPr/>
        </p:nvSpPr>
        <p:spPr>
          <a:xfrm>
            <a:off x="9247293" y="4661028"/>
            <a:ext cx="261834" cy="29583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" name="Menos 42"/>
          <p:cNvSpPr/>
          <p:nvPr/>
        </p:nvSpPr>
        <p:spPr>
          <a:xfrm>
            <a:off x="7855945" y="4051749"/>
            <a:ext cx="302942" cy="2346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4" name="Menos 43"/>
          <p:cNvSpPr/>
          <p:nvPr/>
        </p:nvSpPr>
        <p:spPr>
          <a:xfrm>
            <a:off x="9357656" y="4000817"/>
            <a:ext cx="302942" cy="2346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Menos 44"/>
          <p:cNvSpPr/>
          <p:nvPr/>
        </p:nvSpPr>
        <p:spPr>
          <a:xfrm>
            <a:off x="9693549" y="4530533"/>
            <a:ext cx="302942" cy="2346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6" name="Menos 45"/>
          <p:cNvSpPr/>
          <p:nvPr/>
        </p:nvSpPr>
        <p:spPr>
          <a:xfrm>
            <a:off x="9278991" y="5022303"/>
            <a:ext cx="302942" cy="2346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7" name="Menos 46"/>
          <p:cNvSpPr/>
          <p:nvPr/>
        </p:nvSpPr>
        <p:spPr>
          <a:xfrm>
            <a:off x="8122761" y="5028988"/>
            <a:ext cx="302942" cy="2346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Menos 47"/>
          <p:cNvSpPr/>
          <p:nvPr/>
        </p:nvSpPr>
        <p:spPr>
          <a:xfrm>
            <a:off x="7843501" y="4338724"/>
            <a:ext cx="302942" cy="2346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9" name="Menos 48"/>
          <p:cNvSpPr/>
          <p:nvPr/>
        </p:nvSpPr>
        <p:spPr>
          <a:xfrm>
            <a:off x="8628339" y="4456540"/>
            <a:ext cx="302942" cy="2346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13984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675094" cy="1325563"/>
          </a:xfrm>
        </p:spPr>
        <p:txBody>
          <a:bodyPr/>
          <a:lstStyle/>
          <a:p>
            <a:r>
              <a:rPr lang="es-MX" dirty="0" smtClean="0"/>
              <a:t>Antecedentes</a:t>
            </a:r>
            <a:endParaRPr lang="es-MX" dirty="0"/>
          </a:p>
        </p:txBody>
      </p:sp>
      <p:sp>
        <p:nvSpPr>
          <p:cNvPr id="10" name="CuadroTexto 9"/>
          <p:cNvSpPr txBox="1"/>
          <p:nvPr/>
        </p:nvSpPr>
        <p:spPr>
          <a:xfrm>
            <a:off x="8262157" y="267603"/>
            <a:ext cx="165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Teoría del DLVO</a:t>
            </a:r>
            <a:endParaRPr lang="es-MX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2"/>
          <a:srcRect l="7088" t="61953" r="73162" b="13394"/>
          <a:stretch/>
        </p:blipFill>
        <p:spPr>
          <a:xfrm>
            <a:off x="6269083" y="899468"/>
            <a:ext cx="2495927" cy="1728356"/>
          </a:xfrm>
          <a:prstGeom prst="rect">
            <a:avLst/>
          </a:prstGeom>
        </p:spPr>
      </p:pic>
      <p:grpSp>
        <p:nvGrpSpPr>
          <p:cNvPr id="14" name="Grupo 13"/>
          <p:cNvGrpSpPr/>
          <p:nvPr/>
        </p:nvGrpSpPr>
        <p:grpSpPr>
          <a:xfrm>
            <a:off x="577603" y="1439054"/>
            <a:ext cx="4751777" cy="2283080"/>
            <a:chOff x="73641" y="3729258"/>
            <a:chExt cx="4751777" cy="2283080"/>
          </a:xfrm>
        </p:grpSpPr>
        <p:grpSp>
          <p:nvGrpSpPr>
            <p:cNvPr id="15" name="Grupo 14"/>
            <p:cNvGrpSpPr/>
            <p:nvPr/>
          </p:nvGrpSpPr>
          <p:grpSpPr>
            <a:xfrm>
              <a:off x="234096" y="3999494"/>
              <a:ext cx="4591322" cy="1589878"/>
              <a:chOff x="314168" y="3150104"/>
              <a:chExt cx="4591322" cy="1589878"/>
            </a:xfrm>
          </p:grpSpPr>
          <p:grpSp>
            <p:nvGrpSpPr>
              <p:cNvPr id="18" name="Grupo 17"/>
              <p:cNvGrpSpPr/>
              <p:nvPr/>
            </p:nvGrpSpPr>
            <p:grpSpPr>
              <a:xfrm>
                <a:off x="605381" y="3430945"/>
                <a:ext cx="3783883" cy="1028722"/>
                <a:chOff x="173633" y="3654299"/>
                <a:chExt cx="5160484" cy="1490711"/>
              </a:xfrm>
            </p:grpSpPr>
            <p:grpSp>
              <p:nvGrpSpPr>
                <p:cNvPr id="25" name="Grupo 24"/>
                <p:cNvGrpSpPr/>
                <p:nvPr/>
              </p:nvGrpSpPr>
              <p:grpSpPr>
                <a:xfrm>
                  <a:off x="173633" y="4122994"/>
                  <a:ext cx="471416" cy="779410"/>
                  <a:chOff x="173633" y="4122994"/>
                  <a:chExt cx="471416" cy="779410"/>
                </a:xfr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91" name="Conector 90"/>
                  <p:cNvSpPr/>
                  <p:nvPr/>
                </p:nvSpPr>
                <p:spPr>
                  <a:xfrm>
                    <a:off x="223748" y="4122994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92" name="Conector 91"/>
                  <p:cNvSpPr/>
                  <p:nvPr/>
                </p:nvSpPr>
                <p:spPr>
                  <a:xfrm>
                    <a:off x="245633" y="4494699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93" name="Conector 92"/>
                  <p:cNvSpPr/>
                  <p:nvPr/>
                </p:nvSpPr>
                <p:spPr>
                  <a:xfrm>
                    <a:off x="173633" y="4601630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94" name="Conector 93"/>
                  <p:cNvSpPr/>
                  <p:nvPr/>
                </p:nvSpPr>
                <p:spPr>
                  <a:xfrm>
                    <a:off x="307867" y="4272904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95" name="Conector 94"/>
                  <p:cNvSpPr/>
                  <p:nvPr/>
                </p:nvSpPr>
                <p:spPr>
                  <a:xfrm>
                    <a:off x="478102" y="4157158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96" name="Conector 95"/>
                  <p:cNvSpPr/>
                  <p:nvPr/>
                </p:nvSpPr>
                <p:spPr>
                  <a:xfrm>
                    <a:off x="573049" y="4488032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97" name="Conector 96"/>
                  <p:cNvSpPr/>
                  <p:nvPr/>
                </p:nvSpPr>
                <p:spPr>
                  <a:xfrm>
                    <a:off x="374745" y="4494699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98" name="Conector 97"/>
                  <p:cNvSpPr/>
                  <p:nvPr/>
                </p:nvSpPr>
                <p:spPr>
                  <a:xfrm>
                    <a:off x="173633" y="4345764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99" name="Conector 98"/>
                  <p:cNvSpPr/>
                  <p:nvPr/>
                </p:nvSpPr>
                <p:spPr>
                  <a:xfrm>
                    <a:off x="514102" y="4336727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00" name="Conector 99"/>
                  <p:cNvSpPr/>
                  <p:nvPr/>
                </p:nvSpPr>
                <p:spPr>
                  <a:xfrm>
                    <a:off x="179190" y="4782351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01" name="Conector 100"/>
                  <p:cNvSpPr/>
                  <p:nvPr/>
                </p:nvSpPr>
                <p:spPr>
                  <a:xfrm>
                    <a:off x="478102" y="4670485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02" name="Conector 101"/>
                  <p:cNvSpPr/>
                  <p:nvPr/>
                </p:nvSpPr>
                <p:spPr>
                  <a:xfrm>
                    <a:off x="324900" y="4830404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03" name="Conector 102"/>
                  <p:cNvSpPr/>
                  <p:nvPr/>
                </p:nvSpPr>
                <p:spPr>
                  <a:xfrm>
                    <a:off x="343950" y="4626551"/>
                    <a:ext cx="72000" cy="72000"/>
                  </a:xfrm>
                  <a:prstGeom prst="flowChartConnector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solidFill>
                      <a:schemeClr val="bg2">
                        <a:lumMod val="75000"/>
                      </a:schemeClr>
                    </a:solidFill>
                  </a:ln>
                  <a:scene3d>
                    <a:camera prst="orthographicFront"/>
                    <a:lightRig rig="threePt" dir="t"/>
                  </a:scene3d>
                  <a:sp3d>
                    <a:bevelT w="101600" prst="riblet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sp>
              <p:nvSpPr>
                <p:cNvPr id="26" name="Flecha derecha 25"/>
                <p:cNvSpPr/>
                <p:nvPr/>
              </p:nvSpPr>
              <p:spPr>
                <a:xfrm>
                  <a:off x="764104" y="4401352"/>
                  <a:ext cx="318150" cy="200278"/>
                </a:xfrm>
                <a:prstGeom prst="rightArrow">
                  <a:avLst/>
                </a:prstGeom>
                <a:ln>
                  <a:noFill/>
                </a:ln>
                <a:effectLst>
                  <a:outerShdw blurRad="149987" dist="250190" dir="8460000" algn="ctr">
                    <a:srgbClr val="000000">
                      <a:alpha val="28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contrasting" dir="t">
                    <a:rot lat="0" lon="0" rev="1500000"/>
                  </a:lightRig>
                </a:scene3d>
                <a:sp3d prstMaterial="metal">
                  <a:bevelT w="88900" h="889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/>
                </a:p>
              </p:txBody>
            </p:sp>
            <p:grpSp>
              <p:nvGrpSpPr>
                <p:cNvPr id="27" name="Grupo 26"/>
                <p:cNvGrpSpPr/>
                <p:nvPr/>
              </p:nvGrpSpPr>
              <p:grpSpPr>
                <a:xfrm>
                  <a:off x="1066222" y="4108112"/>
                  <a:ext cx="822254" cy="845173"/>
                  <a:chOff x="1663083" y="4046830"/>
                  <a:chExt cx="822254" cy="845173"/>
                </a:xfr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grpSpPr>
              <p:grpSp>
                <p:nvGrpSpPr>
                  <p:cNvPr id="43" name="Grupo 42"/>
                  <p:cNvGrpSpPr/>
                  <p:nvPr/>
                </p:nvGrpSpPr>
                <p:grpSpPr>
                  <a:xfrm>
                    <a:off x="1663083" y="4046830"/>
                    <a:ext cx="288103" cy="252327"/>
                    <a:chOff x="2046993" y="4049845"/>
                    <a:chExt cx="401492" cy="322058"/>
                  </a:xfrm>
                </p:grpSpPr>
                <p:sp>
                  <p:nvSpPr>
                    <p:cNvPr id="80" name="Conector 79"/>
                    <p:cNvSpPr/>
                    <p:nvPr/>
                  </p:nvSpPr>
                  <p:spPr>
                    <a:xfrm>
                      <a:off x="2213958" y="4050994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81" name="Conector 80"/>
                    <p:cNvSpPr/>
                    <p:nvPr/>
                  </p:nvSpPr>
                  <p:spPr>
                    <a:xfrm>
                      <a:off x="2127999" y="4157158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82" name="Conector 81"/>
                    <p:cNvSpPr/>
                    <p:nvPr/>
                  </p:nvSpPr>
                  <p:spPr>
                    <a:xfrm>
                      <a:off x="2050062" y="4049845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 dirty="0"/>
                    </a:p>
                  </p:txBody>
                </p:sp>
                <p:sp>
                  <p:nvSpPr>
                    <p:cNvPr id="83" name="Conector 82"/>
                    <p:cNvSpPr/>
                    <p:nvPr/>
                  </p:nvSpPr>
                  <p:spPr>
                    <a:xfrm>
                      <a:off x="2046993" y="4270693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84" name="Conector 83"/>
                    <p:cNvSpPr/>
                    <p:nvPr/>
                  </p:nvSpPr>
                  <p:spPr>
                    <a:xfrm>
                      <a:off x="2243001" y="4230975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85" name="Conector 84"/>
                    <p:cNvSpPr/>
                    <p:nvPr/>
                  </p:nvSpPr>
                  <p:spPr>
                    <a:xfrm>
                      <a:off x="2376485" y="4299903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cxnSp>
                  <p:nvCxnSpPr>
                    <p:cNvPr id="86" name="Conector recto 85"/>
                    <p:cNvCxnSpPr>
                      <a:stCxn id="82" idx="5"/>
                      <a:endCxn id="81" idx="1"/>
                    </p:cNvCxnSpPr>
                    <p:nvPr/>
                  </p:nvCxnSpPr>
                  <p:spPr>
                    <a:xfrm>
                      <a:off x="2111518" y="4111301"/>
                      <a:ext cx="27024" cy="56401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7" name="Conector recto 86"/>
                    <p:cNvCxnSpPr>
                      <a:stCxn id="81" idx="3"/>
                      <a:endCxn id="83" idx="7"/>
                    </p:cNvCxnSpPr>
                    <p:nvPr/>
                  </p:nvCxnSpPr>
                  <p:spPr>
                    <a:xfrm flipH="1">
                      <a:off x="2108449" y="4218614"/>
                      <a:ext cx="30094" cy="62623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8" name="Conector recto 87"/>
                    <p:cNvCxnSpPr>
                      <a:stCxn id="81" idx="5"/>
                      <a:endCxn id="84" idx="1"/>
                    </p:cNvCxnSpPr>
                    <p:nvPr/>
                  </p:nvCxnSpPr>
                  <p:spPr>
                    <a:xfrm>
                      <a:off x="2189455" y="4218614"/>
                      <a:ext cx="64090" cy="2290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9" name="Conector recto 88"/>
                    <p:cNvCxnSpPr>
                      <a:stCxn id="84" idx="5"/>
                      <a:endCxn id="85" idx="2"/>
                    </p:cNvCxnSpPr>
                    <p:nvPr/>
                  </p:nvCxnSpPr>
                  <p:spPr>
                    <a:xfrm>
                      <a:off x="2304457" y="4292431"/>
                      <a:ext cx="72028" cy="4347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0" name="Conector recto 89"/>
                    <p:cNvCxnSpPr>
                      <a:stCxn id="81" idx="7"/>
                      <a:endCxn id="80" idx="4"/>
                    </p:cNvCxnSpPr>
                    <p:nvPr/>
                  </p:nvCxnSpPr>
                  <p:spPr>
                    <a:xfrm flipV="1">
                      <a:off x="2189455" y="4122994"/>
                      <a:ext cx="60503" cy="447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4" name="Grupo 43"/>
                  <p:cNvGrpSpPr/>
                  <p:nvPr/>
                </p:nvGrpSpPr>
                <p:grpSpPr>
                  <a:xfrm rot="10420646">
                    <a:off x="1765311" y="4431726"/>
                    <a:ext cx="288103" cy="252327"/>
                    <a:chOff x="2046993" y="4049845"/>
                    <a:chExt cx="401492" cy="322058"/>
                  </a:xfrm>
                </p:grpSpPr>
                <p:sp>
                  <p:nvSpPr>
                    <p:cNvPr id="69" name="Conector 68"/>
                    <p:cNvSpPr/>
                    <p:nvPr/>
                  </p:nvSpPr>
                  <p:spPr>
                    <a:xfrm>
                      <a:off x="2213958" y="4050994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70" name="Conector 69"/>
                    <p:cNvSpPr/>
                    <p:nvPr/>
                  </p:nvSpPr>
                  <p:spPr>
                    <a:xfrm>
                      <a:off x="2127999" y="4157158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71" name="Conector 70"/>
                    <p:cNvSpPr/>
                    <p:nvPr/>
                  </p:nvSpPr>
                  <p:spPr>
                    <a:xfrm>
                      <a:off x="2050062" y="4049845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 dirty="0"/>
                    </a:p>
                  </p:txBody>
                </p:sp>
                <p:sp>
                  <p:nvSpPr>
                    <p:cNvPr id="72" name="Conector 71"/>
                    <p:cNvSpPr/>
                    <p:nvPr/>
                  </p:nvSpPr>
                  <p:spPr>
                    <a:xfrm>
                      <a:off x="2046993" y="4270693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73" name="Conector 72"/>
                    <p:cNvSpPr/>
                    <p:nvPr/>
                  </p:nvSpPr>
                  <p:spPr>
                    <a:xfrm>
                      <a:off x="2243001" y="4230975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74" name="Conector 73"/>
                    <p:cNvSpPr/>
                    <p:nvPr/>
                  </p:nvSpPr>
                  <p:spPr>
                    <a:xfrm>
                      <a:off x="2376485" y="4299903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cxnSp>
                  <p:nvCxnSpPr>
                    <p:cNvPr id="75" name="Conector recto 74"/>
                    <p:cNvCxnSpPr>
                      <a:stCxn id="71" idx="5"/>
                      <a:endCxn id="70" idx="1"/>
                    </p:cNvCxnSpPr>
                    <p:nvPr/>
                  </p:nvCxnSpPr>
                  <p:spPr>
                    <a:xfrm>
                      <a:off x="2111518" y="4111301"/>
                      <a:ext cx="27024" cy="56401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6" name="Conector recto 75"/>
                    <p:cNvCxnSpPr>
                      <a:stCxn id="70" idx="3"/>
                      <a:endCxn id="72" idx="7"/>
                    </p:cNvCxnSpPr>
                    <p:nvPr/>
                  </p:nvCxnSpPr>
                  <p:spPr>
                    <a:xfrm flipH="1">
                      <a:off x="2108449" y="4218614"/>
                      <a:ext cx="30094" cy="62623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7" name="Conector recto 76"/>
                    <p:cNvCxnSpPr>
                      <a:stCxn id="70" idx="5"/>
                      <a:endCxn id="73" idx="1"/>
                    </p:cNvCxnSpPr>
                    <p:nvPr/>
                  </p:nvCxnSpPr>
                  <p:spPr>
                    <a:xfrm>
                      <a:off x="2189455" y="4218614"/>
                      <a:ext cx="64090" cy="2290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8" name="Conector recto 77"/>
                    <p:cNvCxnSpPr>
                      <a:stCxn id="73" idx="5"/>
                      <a:endCxn id="74" idx="2"/>
                    </p:cNvCxnSpPr>
                    <p:nvPr/>
                  </p:nvCxnSpPr>
                  <p:spPr>
                    <a:xfrm>
                      <a:off x="2304457" y="4292431"/>
                      <a:ext cx="72028" cy="4347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9" name="Conector recto 78"/>
                    <p:cNvCxnSpPr>
                      <a:stCxn id="70" idx="7"/>
                      <a:endCxn id="69" idx="4"/>
                    </p:cNvCxnSpPr>
                    <p:nvPr/>
                  </p:nvCxnSpPr>
                  <p:spPr>
                    <a:xfrm flipV="1">
                      <a:off x="2189455" y="4122994"/>
                      <a:ext cx="60503" cy="447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5" name="Grupo 44"/>
                  <p:cNvGrpSpPr/>
                  <p:nvPr/>
                </p:nvGrpSpPr>
                <p:grpSpPr>
                  <a:xfrm rot="18385616">
                    <a:off x="2174423" y="4621788"/>
                    <a:ext cx="288103" cy="252327"/>
                    <a:chOff x="2046993" y="4049845"/>
                    <a:chExt cx="401492" cy="322058"/>
                  </a:xfrm>
                </p:grpSpPr>
                <p:sp>
                  <p:nvSpPr>
                    <p:cNvPr id="58" name="Conector 57"/>
                    <p:cNvSpPr/>
                    <p:nvPr/>
                  </p:nvSpPr>
                  <p:spPr>
                    <a:xfrm>
                      <a:off x="2213958" y="4050994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59" name="Conector 58"/>
                    <p:cNvSpPr/>
                    <p:nvPr/>
                  </p:nvSpPr>
                  <p:spPr>
                    <a:xfrm>
                      <a:off x="2127999" y="4157158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60" name="Conector 59"/>
                    <p:cNvSpPr/>
                    <p:nvPr/>
                  </p:nvSpPr>
                  <p:spPr>
                    <a:xfrm>
                      <a:off x="2050062" y="4049845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 dirty="0"/>
                    </a:p>
                  </p:txBody>
                </p:sp>
                <p:sp>
                  <p:nvSpPr>
                    <p:cNvPr id="61" name="Conector 60"/>
                    <p:cNvSpPr/>
                    <p:nvPr/>
                  </p:nvSpPr>
                  <p:spPr>
                    <a:xfrm>
                      <a:off x="2046993" y="4270693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62" name="Conector 61"/>
                    <p:cNvSpPr/>
                    <p:nvPr/>
                  </p:nvSpPr>
                  <p:spPr>
                    <a:xfrm>
                      <a:off x="2243001" y="4230975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63" name="Conector 62"/>
                    <p:cNvSpPr/>
                    <p:nvPr/>
                  </p:nvSpPr>
                  <p:spPr>
                    <a:xfrm>
                      <a:off x="2376485" y="4299903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cxnSp>
                  <p:nvCxnSpPr>
                    <p:cNvPr id="64" name="Conector recto 63"/>
                    <p:cNvCxnSpPr>
                      <a:stCxn id="60" idx="5"/>
                      <a:endCxn id="59" idx="1"/>
                    </p:cNvCxnSpPr>
                    <p:nvPr/>
                  </p:nvCxnSpPr>
                  <p:spPr>
                    <a:xfrm>
                      <a:off x="2111518" y="4111301"/>
                      <a:ext cx="27024" cy="56401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5" name="Conector recto 64"/>
                    <p:cNvCxnSpPr>
                      <a:stCxn id="59" idx="3"/>
                      <a:endCxn id="61" idx="7"/>
                    </p:cNvCxnSpPr>
                    <p:nvPr/>
                  </p:nvCxnSpPr>
                  <p:spPr>
                    <a:xfrm flipH="1">
                      <a:off x="2108449" y="4218614"/>
                      <a:ext cx="30094" cy="62623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6" name="Conector recto 65"/>
                    <p:cNvCxnSpPr>
                      <a:stCxn id="59" idx="5"/>
                      <a:endCxn id="62" idx="1"/>
                    </p:cNvCxnSpPr>
                    <p:nvPr/>
                  </p:nvCxnSpPr>
                  <p:spPr>
                    <a:xfrm>
                      <a:off x="2189455" y="4218614"/>
                      <a:ext cx="64090" cy="2290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7" name="Conector recto 66"/>
                    <p:cNvCxnSpPr>
                      <a:stCxn id="62" idx="5"/>
                      <a:endCxn id="63" idx="2"/>
                    </p:cNvCxnSpPr>
                    <p:nvPr/>
                  </p:nvCxnSpPr>
                  <p:spPr>
                    <a:xfrm>
                      <a:off x="2304457" y="4292431"/>
                      <a:ext cx="72028" cy="4347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8" name="Conector recto 67"/>
                    <p:cNvCxnSpPr>
                      <a:stCxn id="59" idx="7"/>
                      <a:endCxn id="58" idx="4"/>
                    </p:cNvCxnSpPr>
                    <p:nvPr/>
                  </p:nvCxnSpPr>
                  <p:spPr>
                    <a:xfrm flipV="1">
                      <a:off x="2189455" y="4122994"/>
                      <a:ext cx="60503" cy="447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6" name="Grupo 45"/>
                  <p:cNvGrpSpPr/>
                  <p:nvPr/>
                </p:nvGrpSpPr>
                <p:grpSpPr>
                  <a:xfrm rot="5558644">
                    <a:off x="2215122" y="4094980"/>
                    <a:ext cx="288103" cy="252327"/>
                    <a:chOff x="2046993" y="4049845"/>
                    <a:chExt cx="401492" cy="322058"/>
                  </a:xfrm>
                </p:grpSpPr>
                <p:sp>
                  <p:nvSpPr>
                    <p:cNvPr id="47" name="Conector 46"/>
                    <p:cNvSpPr/>
                    <p:nvPr/>
                  </p:nvSpPr>
                  <p:spPr>
                    <a:xfrm>
                      <a:off x="2213958" y="4050994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48" name="Conector 47"/>
                    <p:cNvSpPr/>
                    <p:nvPr/>
                  </p:nvSpPr>
                  <p:spPr>
                    <a:xfrm>
                      <a:off x="2127999" y="4157158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49" name="Conector 48"/>
                    <p:cNvSpPr/>
                    <p:nvPr/>
                  </p:nvSpPr>
                  <p:spPr>
                    <a:xfrm>
                      <a:off x="2050062" y="4049845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 dirty="0"/>
                    </a:p>
                  </p:txBody>
                </p:sp>
                <p:sp>
                  <p:nvSpPr>
                    <p:cNvPr id="50" name="Conector 49"/>
                    <p:cNvSpPr/>
                    <p:nvPr/>
                  </p:nvSpPr>
                  <p:spPr>
                    <a:xfrm>
                      <a:off x="2046993" y="4270693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51" name="Conector 50"/>
                    <p:cNvSpPr/>
                    <p:nvPr/>
                  </p:nvSpPr>
                  <p:spPr>
                    <a:xfrm>
                      <a:off x="2243001" y="4230975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sp>
                  <p:nvSpPr>
                    <p:cNvPr id="52" name="Conector 51"/>
                    <p:cNvSpPr/>
                    <p:nvPr/>
                  </p:nvSpPr>
                  <p:spPr>
                    <a:xfrm>
                      <a:off x="2376485" y="4299903"/>
                      <a:ext cx="72000" cy="72000"/>
                    </a:xfrm>
                    <a:prstGeom prst="flowChartConnector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solidFill>
                        <a:schemeClr val="bg2">
                          <a:lumMod val="75000"/>
                        </a:schemeClr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s-ES"/>
                    </a:p>
                  </p:txBody>
                </p:sp>
                <p:cxnSp>
                  <p:nvCxnSpPr>
                    <p:cNvPr id="53" name="Conector recto 52"/>
                    <p:cNvCxnSpPr>
                      <a:stCxn id="49" idx="5"/>
                      <a:endCxn id="48" idx="1"/>
                    </p:cNvCxnSpPr>
                    <p:nvPr/>
                  </p:nvCxnSpPr>
                  <p:spPr>
                    <a:xfrm>
                      <a:off x="2111518" y="4111301"/>
                      <a:ext cx="27024" cy="56401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Conector recto 53"/>
                    <p:cNvCxnSpPr>
                      <a:stCxn id="48" idx="3"/>
                      <a:endCxn id="50" idx="7"/>
                    </p:cNvCxnSpPr>
                    <p:nvPr/>
                  </p:nvCxnSpPr>
                  <p:spPr>
                    <a:xfrm flipH="1">
                      <a:off x="2108449" y="4218614"/>
                      <a:ext cx="30094" cy="62623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Conector recto 54"/>
                    <p:cNvCxnSpPr>
                      <a:stCxn id="48" idx="5"/>
                      <a:endCxn id="51" idx="1"/>
                    </p:cNvCxnSpPr>
                    <p:nvPr/>
                  </p:nvCxnSpPr>
                  <p:spPr>
                    <a:xfrm>
                      <a:off x="2189455" y="4218614"/>
                      <a:ext cx="64090" cy="2290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Conector recto 55"/>
                    <p:cNvCxnSpPr>
                      <a:stCxn id="51" idx="5"/>
                      <a:endCxn id="52" idx="2"/>
                    </p:cNvCxnSpPr>
                    <p:nvPr/>
                  </p:nvCxnSpPr>
                  <p:spPr>
                    <a:xfrm>
                      <a:off x="2304457" y="4292431"/>
                      <a:ext cx="72028" cy="4347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Conector recto 56"/>
                    <p:cNvCxnSpPr>
                      <a:stCxn id="48" idx="7"/>
                      <a:endCxn id="47" idx="4"/>
                    </p:cNvCxnSpPr>
                    <p:nvPr/>
                  </p:nvCxnSpPr>
                  <p:spPr>
                    <a:xfrm flipV="1">
                      <a:off x="2189455" y="4122994"/>
                      <a:ext cx="60503" cy="447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28" name="Flecha derecha 27"/>
                <p:cNvSpPr/>
                <p:nvPr/>
              </p:nvSpPr>
              <p:spPr>
                <a:xfrm>
                  <a:off x="1965250" y="4423893"/>
                  <a:ext cx="318150" cy="200278"/>
                </a:xfrm>
                <a:prstGeom prst="rightArrow">
                  <a:avLst/>
                </a:prstGeom>
                <a:ln>
                  <a:noFill/>
                </a:ln>
                <a:effectLst>
                  <a:outerShdw blurRad="149987" dist="250190" dir="8460000" algn="ctr">
                    <a:srgbClr val="000000">
                      <a:alpha val="28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contrasting" dir="t">
                    <a:rot lat="0" lon="0" rev="1500000"/>
                  </a:lightRig>
                </a:scene3d>
                <a:sp3d prstMaterial="metal">
                  <a:bevelT w="88900" h="889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/>
                </a:p>
              </p:txBody>
            </p:sp>
            <p:grpSp>
              <p:nvGrpSpPr>
                <p:cNvPr id="29" name="Grupo 28"/>
                <p:cNvGrpSpPr/>
                <p:nvPr/>
              </p:nvGrpSpPr>
              <p:grpSpPr>
                <a:xfrm>
                  <a:off x="2302168" y="3885202"/>
                  <a:ext cx="734440" cy="1205659"/>
                  <a:chOff x="2521212" y="3878372"/>
                  <a:chExt cx="734440" cy="1205659"/>
                </a:xfrm>
              </p:grpSpPr>
              <p:sp>
                <p:nvSpPr>
                  <p:cNvPr id="36" name="Cubo 35"/>
                  <p:cNvSpPr/>
                  <p:nvPr/>
                </p:nvSpPr>
                <p:spPr>
                  <a:xfrm>
                    <a:off x="2521212" y="4047531"/>
                    <a:ext cx="210696" cy="181627"/>
                  </a:xfrm>
                  <a:prstGeom prst="cub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  <a:effectLst>
                    <a:reflection blurRad="6350" stA="52000" endA="300" endPos="35000" dir="5400000" sy="-100000" algn="bl" rotWithShape="0"/>
                    <a:softEdge rad="12700"/>
                  </a:effectLst>
                  <a:scene3d>
                    <a:camera prst="perspectiveHeroicExtremeLeftFacing"/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b="1">
                      <a:ln w="12700">
                        <a:solidFill>
                          <a:schemeClr val="tx2">
                            <a:lumMod val="75000"/>
                          </a:schemeClr>
                        </a:solidFill>
                        <a:prstDash val="solid"/>
                      </a:ln>
                      <a:pattFill prst="dkUpDiag">
                        <a:fgClr>
                          <a:schemeClr val="tx2"/>
                        </a:fgClr>
                        <a:bgClr>
                          <a:schemeClr val="tx2">
                            <a:lumMod val="20000"/>
                            <a:lumOff val="80000"/>
                          </a:schemeClr>
                        </a:bgClr>
                      </a:pattFill>
                      <a:effectLst>
                        <a:outerShdw dist="38100" dir="2640000" algn="bl" rotWithShape="0">
                          <a:schemeClr val="tx2">
                            <a:lumMod val="75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37" name="Cubo 36"/>
                  <p:cNvSpPr/>
                  <p:nvPr/>
                </p:nvSpPr>
                <p:spPr>
                  <a:xfrm>
                    <a:off x="2567175" y="4342405"/>
                    <a:ext cx="210696" cy="181627"/>
                  </a:xfrm>
                  <a:prstGeom prst="cub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  <a:effectLst>
                    <a:reflection blurRad="6350" stA="52000" endA="300" endPos="35000" dir="5400000" sy="-100000" algn="bl" rotWithShape="0"/>
                    <a:softEdge rad="12700"/>
                  </a:effectLst>
                  <a:scene3d>
                    <a:camera prst="perspectiveHeroicExtremeLeftFacing"/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b="1">
                      <a:ln w="12700">
                        <a:solidFill>
                          <a:schemeClr val="tx2">
                            <a:lumMod val="75000"/>
                          </a:schemeClr>
                        </a:solidFill>
                        <a:prstDash val="solid"/>
                      </a:ln>
                      <a:pattFill prst="dkUpDiag">
                        <a:fgClr>
                          <a:schemeClr val="tx2"/>
                        </a:fgClr>
                        <a:bgClr>
                          <a:schemeClr val="tx2">
                            <a:lumMod val="20000"/>
                            <a:lumOff val="80000"/>
                          </a:schemeClr>
                        </a:bgClr>
                      </a:pattFill>
                      <a:effectLst>
                        <a:outerShdw dist="38100" dir="2640000" algn="bl" rotWithShape="0">
                          <a:schemeClr val="tx2">
                            <a:lumMod val="75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38" name="Cubo 37"/>
                  <p:cNvSpPr/>
                  <p:nvPr/>
                </p:nvSpPr>
                <p:spPr>
                  <a:xfrm>
                    <a:off x="2567392" y="4712933"/>
                    <a:ext cx="210696" cy="181627"/>
                  </a:xfrm>
                  <a:prstGeom prst="cub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  <a:effectLst>
                    <a:reflection blurRad="6350" stA="52000" endA="300" endPos="35000" dir="5400000" sy="-100000" algn="bl" rotWithShape="0"/>
                    <a:softEdge rad="12700"/>
                  </a:effectLst>
                  <a:scene3d>
                    <a:camera prst="perspectiveHeroicExtremeLeftFacing"/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b="1">
                      <a:ln w="12700">
                        <a:solidFill>
                          <a:schemeClr val="tx2">
                            <a:lumMod val="75000"/>
                          </a:schemeClr>
                        </a:solidFill>
                        <a:prstDash val="solid"/>
                      </a:ln>
                      <a:pattFill prst="dkUpDiag">
                        <a:fgClr>
                          <a:schemeClr val="tx2"/>
                        </a:fgClr>
                        <a:bgClr>
                          <a:schemeClr val="tx2">
                            <a:lumMod val="20000"/>
                            <a:lumOff val="80000"/>
                          </a:schemeClr>
                        </a:bgClr>
                      </a:pattFill>
                      <a:effectLst>
                        <a:outerShdw dist="38100" dir="2640000" algn="bl" rotWithShape="0">
                          <a:schemeClr val="tx2">
                            <a:lumMod val="75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39" name="Cubo 38"/>
                  <p:cNvSpPr/>
                  <p:nvPr/>
                </p:nvSpPr>
                <p:spPr>
                  <a:xfrm>
                    <a:off x="2881135" y="4133577"/>
                    <a:ext cx="210696" cy="181627"/>
                  </a:xfrm>
                  <a:prstGeom prst="cub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  <a:effectLst>
                    <a:reflection blurRad="6350" stA="52000" endA="300" endPos="35000" dir="5400000" sy="-100000" algn="bl" rotWithShape="0"/>
                    <a:softEdge rad="12700"/>
                  </a:effectLst>
                  <a:scene3d>
                    <a:camera prst="perspectiveHeroicExtremeLeftFacing"/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b="1">
                      <a:ln w="12700">
                        <a:solidFill>
                          <a:schemeClr val="tx2">
                            <a:lumMod val="75000"/>
                          </a:schemeClr>
                        </a:solidFill>
                        <a:prstDash val="solid"/>
                      </a:ln>
                      <a:pattFill prst="dkUpDiag">
                        <a:fgClr>
                          <a:schemeClr val="tx2"/>
                        </a:fgClr>
                        <a:bgClr>
                          <a:schemeClr val="tx2">
                            <a:lumMod val="20000"/>
                            <a:lumOff val="80000"/>
                          </a:schemeClr>
                        </a:bgClr>
                      </a:pattFill>
                      <a:effectLst>
                        <a:outerShdw dist="38100" dir="2640000" algn="bl" rotWithShape="0">
                          <a:schemeClr val="tx2">
                            <a:lumMod val="75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40" name="Cubo 39"/>
                  <p:cNvSpPr/>
                  <p:nvPr/>
                </p:nvSpPr>
                <p:spPr>
                  <a:xfrm>
                    <a:off x="2834260" y="4571544"/>
                    <a:ext cx="210696" cy="181627"/>
                  </a:xfrm>
                  <a:prstGeom prst="cub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  <a:effectLst>
                    <a:reflection blurRad="6350" stA="52000" endA="300" endPos="35000" dir="5400000" sy="-100000" algn="bl" rotWithShape="0"/>
                    <a:softEdge rad="12700"/>
                  </a:effectLst>
                  <a:scene3d>
                    <a:camera prst="perspectiveHeroicExtremeLeftFacing"/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b="1">
                      <a:ln w="12700">
                        <a:solidFill>
                          <a:schemeClr val="tx2">
                            <a:lumMod val="75000"/>
                          </a:schemeClr>
                        </a:solidFill>
                        <a:prstDash val="solid"/>
                      </a:ln>
                      <a:pattFill prst="dkUpDiag">
                        <a:fgClr>
                          <a:schemeClr val="tx2"/>
                        </a:fgClr>
                        <a:bgClr>
                          <a:schemeClr val="tx2">
                            <a:lumMod val="20000"/>
                            <a:lumOff val="80000"/>
                          </a:schemeClr>
                        </a:bgClr>
                      </a:pattFill>
                      <a:effectLst>
                        <a:outerShdw dist="38100" dir="2640000" algn="bl" rotWithShape="0">
                          <a:schemeClr val="tx2">
                            <a:lumMod val="75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41" name="Cubo 40"/>
                  <p:cNvSpPr/>
                  <p:nvPr/>
                </p:nvSpPr>
                <p:spPr>
                  <a:xfrm>
                    <a:off x="3044956" y="3878372"/>
                    <a:ext cx="210696" cy="181627"/>
                  </a:xfrm>
                  <a:prstGeom prst="cub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  <a:effectLst>
                    <a:reflection blurRad="6350" stA="52000" endA="300" endPos="35000" dir="5400000" sy="-100000" algn="bl" rotWithShape="0"/>
                    <a:softEdge rad="12700"/>
                  </a:effectLst>
                  <a:scene3d>
                    <a:camera prst="perspectiveHeroicExtremeLeftFacing"/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b="1">
                      <a:ln w="12700">
                        <a:solidFill>
                          <a:schemeClr val="tx2">
                            <a:lumMod val="75000"/>
                          </a:schemeClr>
                        </a:solidFill>
                        <a:prstDash val="solid"/>
                      </a:ln>
                      <a:pattFill prst="dkUpDiag">
                        <a:fgClr>
                          <a:schemeClr val="tx2"/>
                        </a:fgClr>
                        <a:bgClr>
                          <a:schemeClr val="tx2">
                            <a:lumMod val="20000"/>
                            <a:lumOff val="80000"/>
                          </a:schemeClr>
                        </a:bgClr>
                      </a:pattFill>
                      <a:effectLst>
                        <a:outerShdw dist="38100" dir="2640000" algn="bl" rotWithShape="0">
                          <a:schemeClr val="tx2">
                            <a:lumMod val="75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42" name="Cubo 41"/>
                  <p:cNvSpPr/>
                  <p:nvPr/>
                </p:nvSpPr>
                <p:spPr>
                  <a:xfrm>
                    <a:off x="2939608" y="4902404"/>
                    <a:ext cx="210696" cy="181627"/>
                  </a:xfrm>
                  <a:prstGeom prst="cube">
                    <a:avLst/>
                  </a:prstGeom>
                  <a:solidFill>
                    <a:schemeClr val="bg2">
                      <a:lumMod val="50000"/>
                    </a:schemeClr>
                  </a:solidFill>
                  <a:ln>
                    <a:solidFill>
                      <a:schemeClr val="bg2">
                        <a:lumMod val="50000"/>
                      </a:schemeClr>
                    </a:solidFill>
                  </a:ln>
                  <a:effectLst>
                    <a:reflection blurRad="6350" stA="52000" endA="300" endPos="35000" dir="5400000" sy="-100000" algn="bl" rotWithShape="0"/>
                    <a:softEdge rad="12700"/>
                  </a:effectLst>
                  <a:scene3d>
                    <a:camera prst="perspectiveHeroicExtremeLeftFacing"/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b="1">
                      <a:ln w="12700">
                        <a:solidFill>
                          <a:schemeClr val="tx2">
                            <a:lumMod val="75000"/>
                          </a:schemeClr>
                        </a:solidFill>
                        <a:prstDash val="solid"/>
                      </a:ln>
                      <a:pattFill prst="dkUpDiag">
                        <a:fgClr>
                          <a:schemeClr val="tx2"/>
                        </a:fgClr>
                        <a:bgClr>
                          <a:schemeClr val="tx2">
                            <a:lumMod val="20000"/>
                            <a:lumOff val="80000"/>
                          </a:schemeClr>
                        </a:bgClr>
                      </a:pattFill>
                      <a:effectLst>
                        <a:outerShdw dist="38100" dir="2640000" algn="bl" rotWithShape="0">
                          <a:schemeClr val="tx2">
                            <a:lumMod val="75000"/>
                          </a:schemeClr>
                        </a:outerShdw>
                      </a:effectLst>
                    </a:endParaRPr>
                  </a:p>
                </p:txBody>
              </p:sp>
            </p:grpSp>
            <p:grpSp>
              <p:nvGrpSpPr>
                <p:cNvPr id="30" name="Grupo 29"/>
                <p:cNvGrpSpPr/>
                <p:nvPr/>
              </p:nvGrpSpPr>
              <p:grpSpPr>
                <a:xfrm>
                  <a:off x="3528202" y="3661431"/>
                  <a:ext cx="632852" cy="1477250"/>
                  <a:chOff x="3404173" y="3660276"/>
                  <a:chExt cx="632852" cy="1477250"/>
                </a:xfrm>
                <a:solidFill>
                  <a:schemeClr val="bg2">
                    <a:lumMod val="50000"/>
                  </a:schemeClr>
                </a:solidFill>
                <a:scene3d>
                  <a:camera prst="orthographicFront">
                    <a:rot lat="0" lon="0" rev="0"/>
                  </a:camera>
                  <a:lightRig rig="soft" dir="t">
                    <a:rot lat="0" lon="0" rev="0"/>
                  </a:lightRig>
                </a:scene3d>
              </p:grpSpPr>
              <p:sp>
                <p:nvSpPr>
                  <p:cNvPr id="34" name="Cubo 33"/>
                  <p:cNvSpPr/>
                  <p:nvPr/>
                </p:nvSpPr>
                <p:spPr>
                  <a:xfrm>
                    <a:off x="3436949" y="3660276"/>
                    <a:ext cx="600076" cy="559837"/>
                  </a:xfrm>
                  <a:prstGeom prst="cube">
                    <a:avLst/>
                  </a:prstGeom>
                  <a:grpFill/>
                  <a:ln>
                    <a:noFill/>
                  </a:ln>
                  <a:effectLst>
                    <a:outerShdw blurRad="107950" dist="12700" dir="5400000" algn="ctr">
                      <a:srgbClr val="000000"/>
                    </a:outerShdw>
                  </a:effectLst>
                  <a:sp3d contourW="44450" prstMaterial="matte">
                    <a:contourClr>
                      <a:srgbClr val="FFFFFF"/>
                    </a:contourClr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35" name="Cubo 34"/>
                  <p:cNvSpPr/>
                  <p:nvPr/>
                </p:nvSpPr>
                <p:spPr>
                  <a:xfrm>
                    <a:off x="3404173" y="4577687"/>
                    <a:ext cx="600076" cy="559839"/>
                  </a:xfrm>
                  <a:prstGeom prst="cube">
                    <a:avLst/>
                  </a:prstGeom>
                  <a:grpFill/>
                  <a:ln>
                    <a:noFill/>
                  </a:ln>
                  <a:effectLst>
                    <a:outerShdw blurRad="107950" dist="12700" dir="5400000" algn="ctr">
                      <a:srgbClr val="000000"/>
                    </a:outerShdw>
                  </a:effectLst>
                  <a:sp3d contourW="44450" prstMaterial="matte">
                    <a:contourClr>
                      <a:srgbClr val="FFFFFF"/>
                    </a:contourClr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sp>
              <p:nvSpPr>
                <p:cNvPr id="31" name="Cubo 30"/>
                <p:cNvSpPr/>
                <p:nvPr/>
              </p:nvSpPr>
              <p:spPr>
                <a:xfrm>
                  <a:off x="4646195" y="3654299"/>
                  <a:ext cx="687922" cy="1490711"/>
                </a:xfrm>
                <a:prstGeom prst="cube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/>
                </a:p>
              </p:txBody>
            </p:sp>
            <p:sp>
              <p:nvSpPr>
                <p:cNvPr id="32" name="Flecha derecha 31"/>
                <p:cNvSpPr/>
                <p:nvPr/>
              </p:nvSpPr>
              <p:spPr>
                <a:xfrm>
                  <a:off x="3001612" y="4417421"/>
                  <a:ext cx="318150" cy="200278"/>
                </a:xfrm>
                <a:prstGeom prst="rightArrow">
                  <a:avLst/>
                </a:prstGeom>
                <a:ln>
                  <a:noFill/>
                </a:ln>
                <a:effectLst>
                  <a:outerShdw blurRad="149987" dist="250190" dir="8460000" algn="ctr">
                    <a:srgbClr val="000000">
                      <a:alpha val="28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contrasting" dir="t">
                    <a:rot lat="0" lon="0" rev="1500000"/>
                  </a:lightRig>
                </a:scene3d>
                <a:sp3d prstMaterial="metal">
                  <a:bevelT w="88900" h="889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/>
                </a:p>
              </p:txBody>
            </p:sp>
            <p:sp>
              <p:nvSpPr>
                <p:cNvPr id="33" name="Flecha derecha 32"/>
                <p:cNvSpPr/>
                <p:nvPr/>
              </p:nvSpPr>
              <p:spPr>
                <a:xfrm>
                  <a:off x="4256757" y="4400251"/>
                  <a:ext cx="318150" cy="200278"/>
                </a:xfrm>
                <a:prstGeom prst="rightArrow">
                  <a:avLst/>
                </a:prstGeom>
                <a:ln>
                  <a:noFill/>
                </a:ln>
                <a:effectLst>
                  <a:outerShdw blurRad="149987" dist="250190" dir="8460000" algn="ctr">
                    <a:srgbClr val="000000">
                      <a:alpha val="28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contrasting" dir="t">
                    <a:rot lat="0" lon="0" rev="1500000"/>
                  </a:lightRig>
                </a:scene3d>
                <a:sp3d prstMaterial="metal">
                  <a:bevelT w="88900" h="889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/>
                </a:p>
              </p:txBody>
            </p:sp>
          </p:grpSp>
          <p:sp>
            <p:nvSpPr>
              <p:cNvPr id="19" name="CuadroTexto 18"/>
              <p:cNvSpPr txBox="1"/>
              <p:nvPr/>
            </p:nvSpPr>
            <p:spPr>
              <a:xfrm>
                <a:off x="314168" y="3477387"/>
                <a:ext cx="7184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200" dirty="0" smtClean="0"/>
                  <a:t>Átomos</a:t>
                </a:r>
                <a:endParaRPr lang="es-ES" sz="1200" dirty="0"/>
              </a:p>
            </p:txBody>
          </p:sp>
          <p:sp>
            <p:nvSpPr>
              <p:cNvPr id="20" name="CuadroTexto 19"/>
              <p:cNvSpPr txBox="1"/>
              <p:nvPr/>
            </p:nvSpPr>
            <p:spPr>
              <a:xfrm>
                <a:off x="1157139" y="4391379"/>
                <a:ext cx="90441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200" dirty="0" smtClean="0"/>
                  <a:t>Moléculas</a:t>
                </a:r>
                <a:endParaRPr lang="es-ES" sz="1200" dirty="0"/>
              </a:p>
            </p:txBody>
          </p:sp>
          <p:sp>
            <p:nvSpPr>
              <p:cNvPr id="21" name="CuadroTexto 20"/>
              <p:cNvSpPr txBox="1"/>
              <p:nvPr/>
            </p:nvSpPr>
            <p:spPr>
              <a:xfrm>
                <a:off x="1763728" y="3246417"/>
                <a:ext cx="133728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200" dirty="0" smtClean="0">
                    <a:solidFill>
                      <a:srgbClr val="0070C0"/>
                    </a:solidFill>
                  </a:rPr>
                  <a:t>Nanoestructuras</a:t>
                </a:r>
                <a:endParaRPr lang="es-ES" sz="12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2" name="CuadroTexto 21"/>
              <p:cNvSpPr txBox="1"/>
              <p:nvPr/>
            </p:nvSpPr>
            <p:spPr>
              <a:xfrm>
                <a:off x="2652942" y="4462983"/>
                <a:ext cx="115114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200" dirty="0" smtClean="0"/>
                  <a:t>Molienda fina</a:t>
                </a:r>
                <a:endParaRPr lang="es-ES" sz="1200" dirty="0"/>
              </a:p>
            </p:txBody>
          </p:sp>
          <p:sp>
            <p:nvSpPr>
              <p:cNvPr id="23" name="CuadroTexto 22"/>
              <p:cNvSpPr txBox="1"/>
              <p:nvPr/>
            </p:nvSpPr>
            <p:spPr>
              <a:xfrm>
                <a:off x="3599299" y="3150104"/>
                <a:ext cx="130619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MX" sz="1200" dirty="0" smtClean="0"/>
                  <a:t>Material masivo</a:t>
                </a:r>
                <a:endParaRPr lang="es-ES" sz="1200" dirty="0"/>
              </a:p>
            </p:txBody>
          </p:sp>
          <p:sp>
            <p:nvSpPr>
              <p:cNvPr id="24" name="Rectángulo 23"/>
              <p:cNvSpPr/>
              <p:nvPr/>
            </p:nvSpPr>
            <p:spPr>
              <a:xfrm>
                <a:off x="2026122" y="3508941"/>
                <a:ext cx="759904" cy="1011194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sp>
          <p:nvSpPr>
            <p:cNvPr id="16" name="CuadroTexto 15"/>
            <p:cNvSpPr txBox="1"/>
            <p:nvPr/>
          </p:nvSpPr>
          <p:spPr>
            <a:xfrm>
              <a:off x="73641" y="3729258"/>
              <a:ext cx="127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 err="1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Bottom</a:t>
              </a:r>
              <a:r>
                <a:rPr lang="es-MX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-up</a:t>
              </a:r>
              <a:endParaRPr lang="es-E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7" name="CuadroTexto 16"/>
            <p:cNvSpPr txBox="1"/>
            <p:nvPr/>
          </p:nvSpPr>
          <p:spPr>
            <a:xfrm>
              <a:off x="3132081" y="5643006"/>
              <a:ext cx="1240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Top-</a:t>
              </a:r>
              <a:r>
                <a:rPr lang="es-MX" dirty="0" err="1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down</a:t>
              </a:r>
              <a:endParaRPr lang="es-E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pic>
        <p:nvPicPr>
          <p:cNvPr id="104" name="Imagen 103"/>
          <p:cNvPicPr>
            <a:picLocks noChangeAspect="1"/>
          </p:cNvPicPr>
          <p:nvPr/>
        </p:nvPicPr>
        <p:blipFill rotWithShape="1">
          <a:blip r:embed="rId3"/>
          <a:srcRect l="28751" t="29444" r="52199" b="44160"/>
          <a:stretch/>
        </p:blipFill>
        <p:spPr>
          <a:xfrm>
            <a:off x="9018494" y="848640"/>
            <a:ext cx="2263246" cy="1764000"/>
          </a:xfrm>
          <a:prstGeom prst="rect">
            <a:avLst/>
          </a:prstGeom>
        </p:spPr>
      </p:pic>
      <p:pic>
        <p:nvPicPr>
          <p:cNvPr id="105" name="Imagen 104" descr="C:\Users\UV\Desktop\Imagen3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91" y="4543223"/>
            <a:ext cx="3072410" cy="216903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CuadroTexto 105"/>
          <p:cNvSpPr txBox="1"/>
          <p:nvPr/>
        </p:nvSpPr>
        <p:spPr>
          <a:xfrm>
            <a:off x="84447" y="3630889"/>
            <a:ext cx="34826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 smtClean="0"/>
              <a:t>Cambio en las propiedades físicas y químicas </a:t>
            </a:r>
            <a:endParaRPr lang="es-MX" sz="1400" dirty="0"/>
          </a:p>
        </p:txBody>
      </p:sp>
      <p:sp>
        <p:nvSpPr>
          <p:cNvPr id="107" name="CuadroTexto 106"/>
          <p:cNvSpPr txBox="1"/>
          <p:nvPr/>
        </p:nvSpPr>
        <p:spPr>
          <a:xfrm>
            <a:off x="282299" y="4286910"/>
            <a:ext cx="4121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Aplicaciones de nanopartículas de paladio</a:t>
            </a:r>
            <a:endParaRPr lang="es-MX" dirty="0"/>
          </a:p>
        </p:txBody>
      </p:sp>
      <p:sp>
        <p:nvSpPr>
          <p:cNvPr id="108" name="CuadroTexto 107"/>
          <p:cNvSpPr txBox="1"/>
          <p:nvPr/>
        </p:nvSpPr>
        <p:spPr>
          <a:xfrm>
            <a:off x="6269083" y="2651927"/>
            <a:ext cx="2366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Partículas con carga</a:t>
            </a:r>
            <a:endParaRPr lang="es-MX" dirty="0"/>
          </a:p>
        </p:txBody>
      </p:sp>
      <p:sp>
        <p:nvSpPr>
          <p:cNvPr id="109" name="CuadroTexto 108"/>
          <p:cNvSpPr txBox="1"/>
          <p:nvPr/>
        </p:nvSpPr>
        <p:spPr>
          <a:xfrm>
            <a:off x="9145485" y="2710757"/>
            <a:ext cx="2366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Partículas sin carga</a:t>
            </a:r>
            <a:endParaRPr lang="es-MX" dirty="0"/>
          </a:p>
        </p:txBody>
      </p:sp>
      <p:pic>
        <p:nvPicPr>
          <p:cNvPr id="110" name="Imagen 109"/>
          <p:cNvPicPr>
            <a:picLocks noChangeAspect="1"/>
          </p:cNvPicPr>
          <p:nvPr/>
        </p:nvPicPr>
        <p:blipFill rotWithShape="1">
          <a:blip r:embed="rId5"/>
          <a:srcRect l="7221" t="24824" r="51737" b="12173"/>
          <a:stretch/>
        </p:blipFill>
        <p:spPr>
          <a:xfrm>
            <a:off x="6192868" y="3335835"/>
            <a:ext cx="2626660" cy="2268071"/>
          </a:xfrm>
          <a:prstGeom prst="rect">
            <a:avLst/>
          </a:prstGeom>
        </p:spPr>
      </p:pic>
      <p:sp>
        <p:nvSpPr>
          <p:cNvPr id="111" name="CuadroTexto 110"/>
          <p:cNvSpPr txBox="1"/>
          <p:nvPr/>
        </p:nvSpPr>
        <p:spPr>
          <a:xfrm>
            <a:off x="6327428" y="5631900"/>
            <a:ext cx="2763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Formación de la doble capa</a:t>
            </a:r>
            <a:endParaRPr lang="es-MX" dirty="0"/>
          </a:p>
        </p:txBody>
      </p:sp>
      <p:sp>
        <p:nvSpPr>
          <p:cNvPr id="112" name="CuadroTexto 111"/>
          <p:cNvSpPr txBox="1"/>
          <p:nvPr/>
        </p:nvSpPr>
        <p:spPr>
          <a:xfrm>
            <a:off x="9145485" y="3297777"/>
            <a:ext cx="20092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Modificación del pH para afectar la carga del coloide y aumentar o disminuir la barrera energética</a:t>
            </a:r>
            <a:endParaRPr lang="es-MX" dirty="0"/>
          </a:p>
        </p:txBody>
      </p:sp>
      <p:sp>
        <p:nvSpPr>
          <p:cNvPr id="113" name="Rectángulo 112"/>
          <p:cNvSpPr/>
          <p:nvPr/>
        </p:nvSpPr>
        <p:spPr>
          <a:xfrm>
            <a:off x="6096000" y="6040519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04800" indent="-304800"/>
            <a:r>
              <a:rPr lang="es-MX" sz="1000" dirty="0" err="1"/>
              <a:t>Ersen</a:t>
            </a:r>
            <a:r>
              <a:rPr lang="es-MX" sz="1000" dirty="0"/>
              <a:t>, O., </a:t>
            </a:r>
            <a:r>
              <a:rPr lang="es-MX" sz="1000" dirty="0" err="1"/>
              <a:t>Hirlimann</a:t>
            </a:r>
            <a:r>
              <a:rPr lang="es-MX" sz="1000" dirty="0"/>
              <a:t>, C., </a:t>
            </a:r>
            <a:r>
              <a:rPr lang="es-MX" sz="1000" dirty="0" err="1"/>
              <a:t>Drillon</a:t>
            </a:r>
            <a:r>
              <a:rPr lang="es-MX" sz="1000" dirty="0"/>
              <a:t>, M., </a:t>
            </a:r>
            <a:r>
              <a:rPr lang="es-MX" sz="1000" dirty="0" err="1"/>
              <a:t>Werckmann</a:t>
            </a:r>
            <a:r>
              <a:rPr lang="es-MX" sz="1000" dirty="0"/>
              <a:t>, J., </a:t>
            </a:r>
            <a:r>
              <a:rPr lang="es-MX" sz="1000" dirty="0" err="1"/>
              <a:t>Tihay</a:t>
            </a:r>
            <a:r>
              <a:rPr lang="es-MX" sz="1000" dirty="0"/>
              <a:t>, F., </a:t>
            </a:r>
            <a:r>
              <a:rPr lang="es-MX" sz="1000" dirty="0" err="1"/>
              <a:t>Pham-Huu</a:t>
            </a:r>
            <a:r>
              <a:rPr lang="es-MX" sz="1000" dirty="0"/>
              <a:t>, C., … </a:t>
            </a:r>
            <a:r>
              <a:rPr lang="es-MX" sz="1000" dirty="0" err="1"/>
              <a:t>Jaroniec</a:t>
            </a:r>
            <a:r>
              <a:rPr lang="es-MX" sz="1000" dirty="0"/>
              <a:t>, M. (2013). </a:t>
            </a:r>
            <a:r>
              <a:rPr lang="es-MX" sz="1000" dirty="0" err="1"/>
              <a:t>Mesoporous</a:t>
            </a:r>
            <a:r>
              <a:rPr lang="es-MX" sz="1000" dirty="0"/>
              <a:t> </a:t>
            </a:r>
            <a:r>
              <a:rPr lang="es-MX" sz="1000" dirty="0" err="1"/>
              <a:t>carbons</a:t>
            </a:r>
            <a:r>
              <a:rPr lang="es-MX" sz="1000" dirty="0"/>
              <a:t> </a:t>
            </a:r>
            <a:r>
              <a:rPr lang="es-MX" sz="1000" dirty="0" err="1"/>
              <a:t>synthesized</a:t>
            </a:r>
            <a:r>
              <a:rPr lang="es-MX" sz="1000" dirty="0"/>
              <a:t> </a:t>
            </a:r>
            <a:r>
              <a:rPr lang="es-MX" sz="1000" dirty="0" err="1"/>
              <a:t>by</a:t>
            </a:r>
            <a:r>
              <a:rPr lang="es-MX" sz="1000" dirty="0"/>
              <a:t> </a:t>
            </a:r>
            <a:r>
              <a:rPr lang="es-MX" sz="1000" dirty="0" err="1"/>
              <a:t>soft-templating</a:t>
            </a:r>
            <a:r>
              <a:rPr lang="es-MX" sz="1000" dirty="0"/>
              <a:t> </a:t>
            </a:r>
            <a:r>
              <a:rPr lang="es-MX" sz="1000" dirty="0" err="1"/>
              <a:t>method</a:t>
            </a:r>
            <a:r>
              <a:rPr lang="es-MX" sz="1000" dirty="0"/>
              <a:t>: </a:t>
            </a:r>
            <a:r>
              <a:rPr lang="es-MX" sz="1000" dirty="0" err="1"/>
              <a:t>Determination</a:t>
            </a:r>
            <a:r>
              <a:rPr lang="es-MX" sz="1000" dirty="0"/>
              <a:t> of </a:t>
            </a:r>
            <a:r>
              <a:rPr lang="es-MX" sz="1000" dirty="0" err="1"/>
              <a:t>pore</a:t>
            </a:r>
            <a:r>
              <a:rPr lang="es-MX" sz="1000" dirty="0"/>
              <a:t> </a:t>
            </a:r>
            <a:r>
              <a:rPr lang="es-MX" sz="1000" dirty="0" err="1"/>
              <a:t>size</a:t>
            </a:r>
            <a:r>
              <a:rPr lang="es-MX" sz="1000" dirty="0"/>
              <a:t> </a:t>
            </a:r>
            <a:r>
              <a:rPr lang="es-MX" sz="1000" dirty="0" err="1"/>
              <a:t>distribution</a:t>
            </a:r>
            <a:r>
              <a:rPr lang="es-MX" sz="1000" dirty="0"/>
              <a:t> </a:t>
            </a:r>
            <a:r>
              <a:rPr lang="es-MX" sz="1000" dirty="0" err="1"/>
              <a:t>from</a:t>
            </a:r>
            <a:r>
              <a:rPr lang="es-MX" sz="1000" dirty="0"/>
              <a:t> </a:t>
            </a:r>
            <a:r>
              <a:rPr lang="es-MX" sz="1000" dirty="0" err="1"/>
              <a:t>argon</a:t>
            </a:r>
            <a:r>
              <a:rPr lang="es-MX" sz="1000" dirty="0"/>
              <a:t> and </a:t>
            </a:r>
            <a:r>
              <a:rPr lang="es-MX" sz="1000" dirty="0" err="1"/>
              <a:t>nitrogen</a:t>
            </a:r>
            <a:r>
              <a:rPr lang="es-MX" sz="1000" dirty="0"/>
              <a:t> </a:t>
            </a:r>
            <a:r>
              <a:rPr lang="es-MX" sz="1000" dirty="0" err="1"/>
              <a:t>adsorption</a:t>
            </a:r>
            <a:r>
              <a:rPr lang="es-MX" sz="1000" dirty="0"/>
              <a:t> </a:t>
            </a:r>
            <a:r>
              <a:rPr lang="es-MX" sz="1000" dirty="0" err="1"/>
              <a:t>isotherms</a:t>
            </a:r>
            <a:r>
              <a:rPr lang="es-MX" sz="1000" dirty="0"/>
              <a:t>. </a:t>
            </a:r>
            <a:r>
              <a:rPr lang="es-MX" sz="1000" i="1" dirty="0" err="1"/>
              <a:t>Journal</a:t>
            </a:r>
            <a:r>
              <a:rPr lang="es-MX" sz="1000" i="1" dirty="0"/>
              <a:t> of </a:t>
            </a:r>
            <a:r>
              <a:rPr lang="es-MX" sz="1000" i="1" dirty="0" err="1"/>
              <a:t>Magnetic</a:t>
            </a:r>
            <a:r>
              <a:rPr lang="es-MX" sz="1000" i="1" dirty="0"/>
              <a:t> </a:t>
            </a:r>
            <a:r>
              <a:rPr lang="es-MX" sz="1000" i="1" dirty="0" err="1"/>
              <a:t>Resonance</a:t>
            </a:r>
            <a:r>
              <a:rPr lang="es-MX" sz="1000" i="1" dirty="0"/>
              <a:t> (San Diego, </a:t>
            </a:r>
            <a:r>
              <a:rPr lang="es-MX" sz="1000" i="1" dirty="0" err="1"/>
              <a:t>Calif</a:t>
            </a:r>
            <a:r>
              <a:rPr lang="es-MX" sz="1000" i="1" dirty="0"/>
              <a:t>. : 1997)</a:t>
            </a:r>
            <a:r>
              <a:rPr lang="es-MX" sz="1000" dirty="0"/>
              <a:t>, </a:t>
            </a:r>
            <a:r>
              <a:rPr lang="es-MX" sz="1000" i="1" dirty="0"/>
              <a:t>9</a:t>
            </a:r>
            <a:r>
              <a:rPr lang="es-MX" sz="1000" dirty="0"/>
              <a:t>(12), 1088–1098. https://doi.org/10.1016/j.memsci.2012.11.054</a:t>
            </a:r>
            <a:endParaRPr lang="es-MX" sz="1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5768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331792" cy="1325563"/>
          </a:xfrm>
        </p:spPr>
        <p:txBody>
          <a:bodyPr/>
          <a:lstStyle/>
          <a:p>
            <a:r>
              <a:rPr lang="es-MX" dirty="0" smtClean="0"/>
              <a:t>Simulación</a:t>
            </a:r>
            <a:endParaRPr lang="es-MX" dirty="0"/>
          </a:p>
        </p:txBody>
      </p:sp>
      <p:sp>
        <p:nvSpPr>
          <p:cNvPr id="4" name="CuadroTexto 3"/>
          <p:cNvSpPr txBox="1"/>
          <p:nvPr/>
        </p:nvSpPr>
        <p:spPr>
          <a:xfrm>
            <a:off x="311898" y="1545032"/>
            <a:ext cx="2271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Datos experimentales</a:t>
            </a:r>
            <a:endParaRPr lang="es-MX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60" y="2138040"/>
            <a:ext cx="3656066" cy="2668771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68960" y="5030487"/>
            <a:ext cx="40010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T</a:t>
            </a:r>
            <a:r>
              <a:rPr lang="es-MX" dirty="0" smtClean="0"/>
              <a:t>amaño contra tiempo en función del pH</a:t>
            </a:r>
            <a:endParaRPr lang="es-MX" dirty="0"/>
          </a:p>
        </p:txBody>
      </p:sp>
      <p:sp>
        <p:nvSpPr>
          <p:cNvPr id="8" name="CuadroTexto 7"/>
          <p:cNvSpPr txBox="1"/>
          <p:nvPr/>
        </p:nvSpPr>
        <p:spPr>
          <a:xfrm>
            <a:off x="7213203" y="484589"/>
            <a:ext cx="20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Solución propuesta</a:t>
            </a:r>
            <a:endParaRPr lang="es-MX" dirty="0"/>
          </a:p>
        </p:txBody>
      </p:sp>
      <p:graphicFrame>
        <p:nvGraphicFramePr>
          <p:cNvPr id="9" name="Tab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20761"/>
              </p:ext>
            </p:extLst>
          </p:nvPr>
        </p:nvGraphicFramePr>
        <p:xfrm>
          <a:off x="4351328" y="999808"/>
          <a:ext cx="7498267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181"/>
                <a:gridCol w="1071181"/>
                <a:gridCol w="1071181"/>
                <a:gridCol w="1071181"/>
                <a:gridCol w="1071181"/>
                <a:gridCol w="1071181"/>
                <a:gridCol w="107118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N.</a:t>
                      </a:r>
                      <a:r>
                        <a:rPr lang="es-MX" baseline="0" dirty="0" smtClean="0"/>
                        <a:t> partícula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x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y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dx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err="1" smtClean="0"/>
                        <a:t>dy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Estado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Espesor</a:t>
                      </a:r>
                      <a:endParaRPr lang="es-MX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0.8075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0.2512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-0.0186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-0.0144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0.6745</a:t>
                      </a:r>
                      <a:endParaRPr lang="es-MX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s-MX" dirty="0" smtClean="0"/>
                        <a:t>2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0.5521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0.7826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0.1456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0.0189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0.3203</a:t>
                      </a:r>
                      <a:endParaRPr lang="es-MX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CuadroTexto 11"/>
          <p:cNvSpPr txBox="1"/>
          <p:nvPr/>
        </p:nvSpPr>
        <p:spPr>
          <a:xfrm>
            <a:off x="4354093" y="2523820"/>
            <a:ext cx="57182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De acuerdo a los datos experimentales se calculó el espesor de manera directamente proporcional al pH con la función </a:t>
            </a:r>
            <a:r>
              <a:rPr lang="es-MX" i="1" dirty="0" err="1" smtClean="0"/>
              <a:t>Doblecapa</a:t>
            </a:r>
            <a:r>
              <a:rPr lang="es-MX" dirty="0"/>
              <a:t>.</a:t>
            </a:r>
            <a:endParaRPr lang="es-MX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453" y="3472425"/>
            <a:ext cx="5473773" cy="337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06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91" y="119063"/>
            <a:ext cx="5248663" cy="3240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424" y="119063"/>
            <a:ext cx="5248662" cy="32400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14" y="3528140"/>
            <a:ext cx="5248662" cy="32400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424" y="3528140"/>
            <a:ext cx="5248662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2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Evaluación 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160"/>
          <a:stretch/>
        </p:blipFill>
        <p:spPr>
          <a:xfrm>
            <a:off x="244473" y="1546306"/>
            <a:ext cx="5257295" cy="392232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7839" y="1546306"/>
            <a:ext cx="5703579" cy="385557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608321" y="5468632"/>
            <a:ext cx="3374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Tamaños en datos experimentales</a:t>
            </a:r>
            <a:endParaRPr lang="es-MX" dirty="0"/>
          </a:p>
        </p:txBody>
      </p:sp>
      <p:sp>
        <p:nvSpPr>
          <p:cNvPr id="7" name="CuadroTexto 6"/>
          <p:cNvSpPr txBox="1"/>
          <p:nvPr/>
        </p:nvSpPr>
        <p:spPr>
          <a:xfrm>
            <a:off x="6096000" y="5468632"/>
            <a:ext cx="3193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Tamaños en los datos simulados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67195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Conclusiones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/>
              <a:t>Los datos simulados siguen la misma tendencia que los datos experimentales donde a menor pH existen mayor cantidad de aglomerados y a menor pH no existen esto debido al modelo empleado de considerar el efecto del pH directamente proporcional al espesor de la doble capa. Hay algunas diferencias como que a pH mayores para datos experimentales se siguen teniendo aglomerados la diferencia de esto </a:t>
            </a:r>
            <a:r>
              <a:rPr lang="es-MX" dirty="0" smtClean="0"/>
              <a:t>puede ser que no se están considerando varios los parámetros experimentales suficientes y debido a la complejidad de las ecuaciones se optó por simplificar el modelo realizando una relación lineal del pH con respecto al valor del espesor de las dobles capas de las partículas.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02252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Trabajo a futuro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necesario implementar </a:t>
            </a:r>
            <a:r>
              <a:rPr lang="es-MX" dirty="0" smtClean="0"/>
              <a:t>un modelo </a:t>
            </a:r>
            <a:r>
              <a:rPr lang="es-MX" dirty="0"/>
              <a:t>matemáticas más </a:t>
            </a:r>
            <a:r>
              <a:rPr lang="es-MX" dirty="0" smtClean="0"/>
              <a:t>complejo </a:t>
            </a:r>
            <a:r>
              <a:rPr lang="es-MX" dirty="0"/>
              <a:t>para conseguir un comportamiento más cercano a los datos experimentales. </a:t>
            </a:r>
            <a:endParaRPr lang="es-MX" dirty="0" smtClean="0"/>
          </a:p>
          <a:p>
            <a:r>
              <a:rPr lang="es-MX" dirty="0" smtClean="0"/>
              <a:t>Paralelizar </a:t>
            </a:r>
            <a:r>
              <a:rPr lang="es-MX" dirty="0"/>
              <a:t>el código para así poder disminuir los tiempos de ejecución. </a:t>
            </a:r>
            <a:endParaRPr lang="es-MX" dirty="0" smtClean="0"/>
          </a:p>
          <a:p>
            <a:r>
              <a:rPr lang="es-MX" dirty="0" smtClean="0"/>
              <a:t>Agregar la posibilidad de que dos aglomerados interactúen entre ellos.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50625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Agradecimientos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/>
              <a:t>Este trabajo fue realizado en las instalaciones del CIIDET durante el curso de Simulación computacional de nanoestructuras supervisado por la Dra. Elisa </a:t>
            </a:r>
            <a:r>
              <a:rPr lang="es-MX" dirty="0" err="1"/>
              <a:t>Shaeffer</a:t>
            </a:r>
            <a:r>
              <a:rPr lang="es-MX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859460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509</Words>
  <Application>Microsoft Office PowerPoint</Application>
  <PresentationFormat>Panorámica</PresentationFormat>
  <Paragraphs>76</Paragraphs>
  <Slides>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Tema de Office</vt:lpstr>
      <vt:lpstr>  Simulación del control de tamaño de nanopartículas de paladio estabilizadas electrostáticamente. </vt:lpstr>
      <vt:lpstr>Introducción</vt:lpstr>
      <vt:lpstr>Antecedentes</vt:lpstr>
      <vt:lpstr>Simulación</vt:lpstr>
      <vt:lpstr>Presentación de PowerPoint</vt:lpstr>
      <vt:lpstr>Evaluación </vt:lpstr>
      <vt:lpstr>Conclusiones</vt:lpstr>
      <vt:lpstr>Trabajo a futuro</vt:lpstr>
      <vt:lpstr>Agradecimientos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Ortiz</dc:creator>
  <cp:lastModifiedBy>Victor Ortiz</cp:lastModifiedBy>
  <cp:revision>8</cp:revision>
  <dcterms:created xsi:type="dcterms:W3CDTF">2017-12-12T07:37:15Z</dcterms:created>
  <dcterms:modified xsi:type="dcterms:W3CDTF">2017-12-12T17:20:24Z</dcterms:modified>
</cp:coreProperties>
</file>

<file path=docProps/thumbnail.jpeg>
</file>